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8" r:id="rId2"/>
    <p:sldId id="608" r:id="rId3"/>
    <p:sldId id="581" r:id="rId4"/>
    <p:sldId id="609" r:id="rId5"/>
    <p:sldId id="559" r:id="rId6"/>
    <p:sldId id="561" r:id="rId7"/>
    <p:sldId id="603" r:id="rId8"/>
    <p:sldId id="604" r:id="rId9"/>
    <p:sldId id="577" r:id="rId10"/>
    <p:sldId id="578" r:id="rId11"/>
    <p:sldId id="579" r:id="rId12"/>
    <p:sldId id="580" r:id="rId13"/>
    <p:sldId id="568" r:id="rId14"/>
    <p:sldId id="567" r:id="rId15"/>
    <p:sldId id="569" r:id="rId16"/>
    <p:sldId id="571" r:id="rId17"/>
    <p:sldId id="584" r:id="rId18"/>
    <p:sldId id="610" r:id="rId19"/>
    <p:sldId id="585" r:id="rId20"/>
    <p:sldId id="586" r:id="rId21"/>
    <p:sldId id="583" r:id="rId22"/>
    <p:sldId id="587" r:id="rId23"/>
    <p:sldId id="588" r:id="rId24"/>
    <p:sldId id="591" r:id="rId25"/>
    <p:sldId id="592" r:id="rId26"/>
    <p:sldId id="595" r:id="rId27"/>
    <p:sldId id="597" r:id="rId28"/>
    <p:sldId id="598" r:id="rId29"/>
    <p:sldId id="599" r:id="rId30"/>
    <p:sldId id="596" r:id="rId31"/>
    <p:sldId id="590" r:id="rId32"/>
    <p:sldId id="601" r:id="rId33"/>
    <p:sldId id="5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364" autoAdjust="0"/>
  </p:normalViewPr>
  <p:slideViewPr>
    <p:cSldViewPr snapToGrid="0">
      <p:cViewPr varScale="1">
        <p:scale>
          <a:sx n="103" d="100"/>
          <a:sy n="103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iraj Joshi" userId="f9454cf1-7bae-49a5-96fa-238dd3fba6f0" providerId="ADAL" clId="{864100EB-A813-B44D-A657-B4E1FA34A6C2}"/>
    <pc:docChg chg="modSld">
      <pc:chgData name="Adhiraj Joshi" userId="f9454cf1-7bae-49a5-96fa-238dd3fba6f0" providerId="ADAL" clId="{864100EB-A813-B44D-A657-B4E1FA34A6C2}" dt="2025-04-27T09:12:31.865" v="0" actId="1076"/>
      <pc:docMkLst>
        <pc:docMk/>
      </pc:docMkLst>
      <pc:sldChg chg="modSp">
        <pc:chgData name="Adhiraj Joshi" userId="f9454cf1-7bae-49a5-96fa-238dd3fba6f0" providerId="ADAL" clId="{864100EB-A813-B44D-A657-B4E1FA34A6C2}" dt="2025-04-27T09:12:31.865" v="0" actId="1076"/>
        <pc:sldMkLst>
          <pc:docMk/>
          <pc:sldMk cId="704373602" sldId="610"/>
        </pc:sldMkLst>
        <pc:picChg chg="mod">
          <ac:chgData name="Adhiraj Joshi" userId="f9454cf1-7bae-49a5-96fa-238dd3fba6f0" providerId="ADAL" clId="{864100EB-A813-B44D-A657-B4E1FA34A6C2}" dt="2025-04-27T09:12:31.865" v="0" actId="1076"/>
          <ac:picMkLst>
            <pc:docMk/>
            <pc:sldMk cId="704373602" sldId="610"/>
            <ac:picMk id="7" creationId="{551A5343-121B-EF9B-09DD-DCF3839283FF}"/>
          </ac:picMkLst>
        </pc:picChg>
      </pc:sldChg>
    </pc:docChg>
  </pc:docChgLst>
  <pc:docChgLst>
    <pc:chgData name="Gurubalan Annadurai" userId="ba1104b9-601c-475b-a8fa-2a4d489ed0da" providerId="ADAL" clId="{016357E2-1D66-4F66-85C5-8722580B891C}"/>
    <pc:docChg chg="addSld delSld modSld sldOrd">
      <pc:chgData name="Gurubalan Annadurai" userId="ba1104b9-601c-475b-a8fa-2a4d489ed0da" providerId="ADAL" clId="{016357E2-1D66-4F66-85C5-8722580B891C}" dt="2025-04-02T12:48:20.174" v="6" actId="2696"/>
      <pc:docMkLst>
        <pc:docMk/>
      </pc:docMkLst>
      <pc:sldChg chg="modSp">
        <pc:chgData name="Gurubalan Annadurai" userId="ba1104b9-601c-475b-a8fa-2a4d489ed0da" providerId="ADAL" clId="{016357E2-1D66-4F66-85C5-8722580B891C}" dt="2025-04-02T12:45:30.995" v="4" actId="20577"/>
        <pc:sldMkLst>
          <pc:docMk/>
          <pc:sldMk cId="1732698309" sldId="258"/>
        </pc:sldMkLst>
        <pc:spChg chg="mod">
          <ac:chgData name="Gurubalan Annadurai" userId="ba1104b9-601c-475b-a8fa-2a4d489ed0da" providerId="ADAL" clId="{016357E2-1D66-4F66-85C5-8722580B891C}" dt="2025-04-02T12:45:30.995" v="4" actId="20577"/>
          <ac:spMkLst>
            <pc:docMk/>
            <pc:sldMk cId="1732698309" sldId="258"/>
            <ac:spMk id="2" creationId="{00000000-0000-0000-0000-000000000000}"/>
          </ac:spMkLst>
        </pc:spChg>
      </pc:sldChg>
      <pc:sldChg chg="ord">
        <pc:chgData name="Gurubalan Annadurai" userId="ba1104b9-601c-475b-a8fa-2a4d489ed0da" providerId="ADAL" clId="{016357E2-1D66-4F66-85C5-8722580B891C}" dt="2025-04-02T12:47:46.572" v="5"/>
        <pc:sldMkLst>
          <pc:docMk/>
          <pc:sldMk cId="656480768" sldId="567"/>
        </pc:sldMkLst>
      </pc:sldChg>
      <pc:sldChg chg="add">
        <pc:chgData name="Gurubalan Annadurai" userId="ba1104b9-601c-475b-a8fa-2a4d489ed0da" providerId="ADAL" clId="{016357E2-1D66-4F66-85C5-8722580B891C}" dt="2025-04-02T12:45:25.769" v="0"/>
        <pc:sldMkLst>
          <pc:docMk/>
          <pc:sldMk cId="3278719387" sldId="581"/>
        </pc:sldMkLst>
      </pc:sldChg>
      <pc:sldChg chg="add">
        <pc:chgData name="Gurubalan Annadurai" userId="ba1104b9-601c-475b-a8fa-2a4d489ed0da" providerId="ADAL" clId="{016357E2-1D66-4F66-85C5-8722580B891C}" dt="2025-04-02T12:45:25.769" v="0"/>
        <pc:sldMkLst>
          <pc:docMk/>
          <pc:sldMk cId="1952648318" sldId="608"/>
        </pc:sldMkLst>
      </pc:sldChg>
      <pc:sldChg chg="add">
        <pc:chgData name="Gurubalan Annadurai" userId="ba1104b9-601c-475b-a8fa-2a4d489ed0da" providerId="ADAL" clId="{016357E2-1D66-4F66-85C5-8722580B891C}" dt="2025-04-02T12:45:25.769" v="0"/>
        <pc:sldMkLst>
          <pc:docMk/>
          <pc:sldMk cId="1135090671" sldId="609"/>
        </pc:sldMkLst>
      </pc:sldChg>
    </pc:docChg>
  </pc:docChgLst>
  <pc:docChgLst>
    <pc:chgData name="Gurubalan Annadurai" userId="ba1104b9-601c-475b-a8fa-2a4d489ed0da" providerId="ADAL" clId="{180F83F1-BD42-4F64-B9BE-135E4350ECA0}"/>
    <pc:docChg chg="custSel addSld delSld modSld sldOrd">
      <pc:chgData name="Gurubalan Annadurai" userId="ba1104b9-601c-475b-a8fa-2a4d489ed0da" providerId="ADAL" clId="{180F83F1-BD42-4F64-B9BE-135E4350ECA0}" dt="2025-04-02T16:19:16.736" v="411"/>
      <pc:docMkLst>
        <pc:docMk/>
      </pc:docMkLst>
      <pc:sldChg chg="addSp modSp mod">
        <pc:chgData name="Gurubalan Annadurai" userId="ba1104b9-601c-475b-a8fa-2a4d489ed0da" providerId="ADAL" clId="{180F83F1-BD42-4F64-B9BE-135E4350ECA0}" dt="2025-04-02T15:10:50.809" v="178" actId="20577"/>
        <pc:sldMkLst>
          <pc:docMk/>
          <pc:sldMk cId="656480768" sldId="567"/>
        </pc:sldMkLst>
        <pc:spChg chg="add mod">
          <ac:chgData name="Gurubalan Annadurai" userId="ba1104b9-601c-475b-a8fa-2a4d489ed0da" providerId="ADAL" clId="{180F83F1-BD42-4F64-B9BE-135E4350ECA0}" dt="2025-04-02T15:10:50.809" v="178" actId="20577"/>
          <ac:spMkLst>
            <pc:docMk/>
            <pc:sldMk cId="656480768" sldId="567"/>
            <ac:spMk id="3" creationId="{3D02D1EA-675A-00FE-314C-3B7F2E5E57BB}"/>
          </ac:spMkLst>
        </pc:spChg>
        <pc:grpChg chg="mod">
          <ac:chgData name="Gurubalan Annadurai" userId="ba1104b9-601c-475b-a8fa-2a4d489ed0da" providerId="ADAL" clId="{180F83F1-BD42-4F64-B9BE-135E4350ECA0}" dt="2025-04-02T15:10:16.327" v="171" actId="1076"/>
          <ac:grpSpMkLst>
            <pc:docMk/>
            <pc:sldMk cId="656480768" sldId="567"/>
            <ac:grpSpMk id="11" creationId="{00000000-0000-0000-0000-000000000000}"/>
          </ac:grpSpMkLst>
        </pc:grpChg>
      </pc:sldChg>
      <pc:sldChg chg="modSp mod">
        <pc:chgData name="Gurubalan Annadurai" userId="ba1104b9-601c-475b-a8fa-2a4d489ed0da" providerId="ADAL" clId="{180F83F1-BD42-4F64-B9BE-135E4350ECA0}" dt="2025-04-02T15:35:31.564" v="180" actId="1076"/>
        <pc:sldMkLst>
          <pc:docMk/>
          <pc:sldMk cId="3797106390" sldId="571"/>
        </pc:sldMkLst>
        <pc:picChg chg="mod">
          <ac:chgData name="Gurubalan Annadurai" userId="ba1104b9-601c-475b-a8fa-2a4d489ed0da" providerId="ADAL" clId="{180F83F1-BD42-4F64-B9BE-135E4350ECA0}" dt="2025-04-02T15:35:31.564" v="180" actId="1076"/>
          <ac:picMkLst>
            <pc:docMk/>
            <pc:sldMk cId="3797106390" sldId="571"/>
            <ac:picMk id="6" creationId="{00000000-0000-0000-0000-000000000000}"/>
          </ac:picMkLst>
        </pc:picChg>
      </pc:sldChg>
      <pc:sldChg chg="addSp delSp modSp mod ord">
        <pc:chgData name="Gurubalan Annadurai" userId="ba1104b9-601c-475b-a8fa-2a4d489ed0da" providerId="ADAL" clId="{180F83F1-BD42-4F64-B9BE-135E4350ECA0}" dt="2025-04-02T15:56:20.487" v="208"/>
        <pc:sldMkLst>
          <pc:docMk/>
          <pc:sldMk cId="95945098" sldId="584"/>
        </pc:sldMkLst>
        <pc:picChg chg="add mod">
          <ac:chgData name="Gurubalan Annadurai" userId="ba1104b9-601c-475b-a8fa-2a4d489ed0da" providerId="ADAL" clId="{180F83F1-BD42-4F64-B9BE-135E4350ECA0}" dt="2025-04-02T15:50:05.966" v="203" actId="1076"/>
          <ac:picMkLst>
            <pc:docMk/>
            <pc:sldMk cId="95945098" sldId="584"/>
            <ac:picMk id="4" creationId="{F67DA8A3-5EAE-64E6-407C-DFE9B973F194}"/>
          </ac:picMkLst>
        </pc:picChg>
        <pc:picChg chg="add mod modCrop">
          <ac:chgData name="Gurubalan Annadurai" userId="ba1104b9-601c-475b-a8fa-2a4d489ed0da" providerId="ADAL" clId="{180F83F1-BD42-4F64-B9BE-135E4350ECA0}" dt="2025-04-02T15:50:08.543" v="204" actId="1076"/>
          <ac:picMkLst>
            <pc:docMk/>
            <pc:sldMk cId="95945098" sldId="584"/>
            <ac:picMk id="10" creationId="{D8518133-A822-51EA-5DC0-E1C47109967A}"/>
          </ac:picMkLst>
        </pc:picChg>
      </pc:sldChg>
      <pc:sldChg chg="modSp mod">
        <pc:chgData name="Gurubalan Annadurai" userId="ba1104b9-601c-475b-a8fa-2a4d489ed0da" providerId="ADAL" clId="{180F83F1-BD42-4F64-B9BE-135E4350ECA0}" dt="2025-04-02T15:50:32.440" v="206" actId="14100"/>
        <pc:sldMkLst>
          <pc:docMk/>
          <pc:sldMk cId="3410148027" sldId="586"/>
        </pc:sldMkLst>
        <pc:spChg chg="mod">
          <ac:chgData name="Gurubalan Annadurai" userId="ba1104b9-601c-475b-a8fa-2a4d489ed0da" providerId="ADAL" clId="{180F83F1-BD42-4F64-B9BE-135E4350ECA0}" dt="2025-04-02T15:50:32.440" v="206" actId="14100"/>
          <ac:spMkLst>
            <pc:docMk/>
            <pc:sldMk cId="3410148027" sldId="586"/>
            <ac:spMk id="2" creationId="{00000000-0000-0000-0000-000000000000}"/>
          </ac:spMkLst>
        </pc:spChg>
      </pc:sldChg>
      <pc:sldChg chg="ord">
        <pc:chgData name="Gurubalan Annadurai" userId="ba1104b9-601c-475b-a8fa-2a4d489ed0da" providerId="ADAL" clId="{180F83F1-BD42-4F64-B9BE-135E4350ECA0}" dt="2025-04-02T16:19:16.736" v="411"/>
        <pc:sldMkLst>
          <pc:docMk/>
          <pc:sldMk cId="2490282777" sldId="596"/>
        </pc:sldMkLst>
      </pc:sldChg>
      <pc:sldChg chg="addSp delSp modSp add mod">
        <pc:chgData name="Gurubalan Annadurai" userId="ba1104b9-601c-475b-a8fa-2a4d489ed0da" providerId="ADAL" clId="{180F83F1-BD42-4F64-B9BE-135E4350ECA0}" dt="2025-04-02T16:08:23.359" v="409" actId="113"/>
        <pc:sldMkLst>
          <pc:docMk/>
          <pc:sldMk cId="704373602" sldId="610"/>
        </pc:sldMkLst>
        <pc:spChg chg="add mod">
          <ac:chgData name="Gurubalan Annadurai" userId="ba1104b9-601c-475b-a8fa-2a4d489ed0da" providerId="ADAL" clId="{180F83F1-BD42-4F64-B9BE-135E4350ECA0}" dt="2025-04-02T16:08:23.359" v="409" actId="113"/>
          <ac:spMkLst>
            <pc:docMk/>
            <pc:sldMk cId="704373602" sldId="610"/>
            <ac:spMk id="8" creationId="{3E1492F8-B7FB-C39A-83D5-6D3E3196BA59}"/>
          </ac:spMkLst>
        </pc:spChg>
        <pc:picChg chg="mod">
          <ac:chgData name="Gurubalan Annadurai" userId="ba1104b9-601c-475b-a8fa-2a4d489ed0da" providerId="ADAL" clId="{180F83F1-BD42-4F64-B9BE-135E4350ECA0}" dt="2025-04-02T16:04:21.164" v="240" actId="1076"/>
          <ac:picMkLst>
            <pc:docMk/>
            <pc:sldMk cId="704373602" sldId="610"/>
            <ac:picMk id="7" creationId="{551A5343-121B-EF9B-09DD-DCF3839283FF}"/>
          </ac:picMkLst>
        </pc:picChg>
      </pc:sldChg>
    </pc:docChg>
  </pc:docChgLst>
  <pc:docChgLst>
    <pc:chgData name="Gurubalan Annadurai" userId="ba1104b9-601c-475b-a8fa-2a4d489ed0da" providerId="ADAL" clId="{F3868B68-C85A-4577-B1A3-D15C0DEECDAE}"/>
    <pc:docChg chg="delSld">
      <pc:chgData name="Gurubalan Annadurai" userId="ba1104b9-601c-475b-a8fa-2a4d489ed0da" providerId="ADAL" clId="{F3868B68-C85A-4577-B1A3-D15C0DEECDAE}" dt="2025-04-09T12:30:52.655" v="0" actId="2696"/>
      <pc:docMkLst>
        <pc:docMk/>
      </pc:docMkLst>
      <pc:sldChg chg="del">
        <pc:chgData name="Gurubalan Annadurai" userId="ba1104b9-601c-475b-a8fa-2a4d489ed0da" providerId="ADAL" clId="{F3868B68-C85A-4577-B1A3-D15C0DEECDAE}" dt="2025-04-09T12:30:52.655" v="0" actId="2696"/>
        <pc:sldMkLst>
          <pc:docMk/>
          <pc:sldMk cId="3828911118" sldId="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03-16T07:58:42.152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0,'0'37'78,"0"1"-62,0 0-1,0 0-15,0 0 16,0 38-16,38-38 16,-38 0-16,38 38 15,-38-39-15,0 39 16,0-38 0,38 0-16,0 38 15,-38-38-15,0 0 16,0 0-16,38 37 15,-1 1 1,-37-38 0,0-114 93,0 38-93,-37-37-16,37-1 15,0 38 17,0 0-32,0 0 15,37 76 63,1-38-62,-38 38-16,38 0 16,-38 38-16,38-76 15,0 38 1,-38-1-16,0 1 15,38 0 1,-38 0 0,0 0-1,0 0 17,0-76 46,-38-38-78,38-37 15,-38 37-15,0 0 16,38 0-16,0 38 16,0 0-16,-38 38 0,38-38 15,0 114 79,0 76-94,38-38 0,-38-39 16,38 1-16,0 0 15,-38 0-15,0-38 16,0 0-16,0 0 15,0 0 1,0-114 62,-38-38-62,38 38-16,0 38 15,0 0-15,0 0 32,0 0-17,0 1-15,0-1 16,0 113 78,0 1-79,38 38-15,-38-38 16,38 0-16,0-38 16,-38 0-1,0-1 63,0-112 16,-38-39-94,38 38 16,-38 0-16,0 0 15,0 1-15,38 37 16,0 113 93,0-37-109,0 0 16,0 0-16,0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03-16T07:58:43.264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265 509 0,'0'38'109,"0"0"-93,0 38-16,0-39 15,0 39-15,0 0 16,0 0-16,0 0 16,0 38-16,0-39 15,0 1-15,0 0 16,0-38-16,0 38 15,0-38 1,0 0 0,-38-152 62,1-76-63,-1 1 1,38 75-16,0 0 16,-38 0-16,0 1 0,38-1 15,0 0-15,-38-37 16,38 37-16,0 38 16,0 38-16,0 114 78,0 38-78,0-1 0,38 39 15,-38-38-15,0-38 16,0-1 0,38-37-16,-38 0 15,0 0 1,0-76 93,-38-75-93,0-1-16,38 38 15,-38-38-15,38 76 16,0 0 0,0 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3-03-16T07:58:52.502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1366 0,'38'0'47,"0"114"-32,0 37-15,-38 39 16,0-76-16,38 75 16,0 39-16,0-1 15,0 1 1,0 37-16,0-151 15,0 0-15,-38-39 0,38 1 16,-1-76 47,-37-606-48,-75-39-15,75 1 0,38 151 16,37 76-16,1 151 15,-38 115-15,0-1 16,0 76-16,0 76 16,0 0-1,38 38 1,75 190 0,-37 113-16,38-38 15,-39 76-15,1 38 16,-38-38-16,0 1 15,-38-77-15,-1-38 32,1-113-32,0-38 15,0-39-15,-38-37 47,0-114 0,-38-37-31,38-39-16,0 76 0,-38 0 15,0 1-15,1-1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4/27/25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4/27/25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4/27/25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4/27/25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4/27/25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4/27/25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4/27/25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4/27/25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4/27/25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4/27/25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raneengineering.net/pumps-dont-suck-and-other-centrifugal-pump-basics" TargetMode="External"/><Relationship Id="rId7" Type="http://schemas.openxmlformats.org/officeDocument/2006/relationships/hyperlink" Target="https://www.energy.gov/sites/prod/files/2014/05/f16/pump.pdf" TargetMode="External"/><Relationship Id="rId2" Type="http://schemas.openxmlformats.org/officeDocument/2006/relationships/hyperlink" Target="https://www.energy.gov/sites/prod/files/G_Overview_of_Pump_Systems_Mat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ringerpumps.com/productnews/npsh-net-positive-suction-head-matters/" TargetMode="External"/><Relationship Id="rId5" Type="http://schemas.openxmlformats.org/officeDocument/2006/relationships/hyperlink" Target="https://pumpsdesign.com/system-characteristic-curve/" TargetMode="External"/><Relationship Id="rId4" Type="http://schemas.openxmlformats.org/officeDocument/2006/relationships/hyperlink" Target="https://marinersgalaxy.com/what-is-reciprocating-pump-and-how-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 410</a:t>
            </a:r>
            <a:br>
              <a:rPr lang="en-US" dirty="0"/>
            </a:br>
            <a:r>
              <a:rPr lang="en-US" dirty="0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Gurubalan</a:t>
            </a:r>
            <a:r>
              <a:rPr lang="en-US" dirty="0"/>
              <a:t> </a:t>
            </a:r>
            <a:r>
              <a:rPr lang="en-US" dirty="0" err="1"/>
              <a:t>Annadurai</a:t>
            </a:r>
            <a:endParaRPr lang="en-US" dirty="0"/>
          </a:p>
          <a:p>
            <a:pPr algn="r"/>
            <a:r>
              <a:rPr lang="en-US" dirty="0">
                <a:hlinkClick r:id="rId2"/>
              </a:rPr>
              <a:t>guru.a@iitb.ac.in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Pumping system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63"/>
          <a:stretch/>
        </p:blipFill>
        <p:spPr>
          <a:xfrm>
            <a:off x="1970766" y="1828456"/>
            <a:ext cx="8148535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Static loss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456"/>
            <a:ext cx="7022747" cy="296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5425"/>
            <a:ext cx="7387771" cy="1266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479518"/>
            <a:ext cx="4349351" cy="32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9" y="2126913"/>
            <a:ext cx="5905499" cy="3770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89" y="2450873"/>
            <a:ext cx="2212068" cy="1128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486" y="2480491"/>
            <a:ext cx="135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C00000"/>
                </a:solidFill>
              </a:rPr>
              <a:t>Valves fittings, entry, exit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486" y="3630738"/>
            <a:ext cx="135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C00000"/>
                </a:solidFill>
              </a:rPr>
              <a:t>Due to pipe friction</a:t>
            </a:r>
          </a:p>
        </p:txBody>
      </p:sp>
      <p:pic>
        <p:nvPicPr>
          <p:cNvPr id="13314" name="Picture 2" descr="What is a Head Loss? - Definition from Corrosion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32" y="3703598"/>
            <a:ext cx="26098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8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curve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30" y="1987551"/>
            <a:ext cx="6071795" cy="39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550"/>
            <a:ext cx="6125030" cy="39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6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 curve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14</a:t>
            </a:fld>
            <a:endParaRPr lang="en-CA"/>
          </a:p>
        </p:txBody>
      </p:sp>
      <p:grpSp>
        <p:nvGrpSpPr>
          <p:cNvPr id="11" name="Group 10"/>
          <p:cNvGrpSpPr/>
          <p:nvPr/>
        </p:nvGrpSpPr>
        <p:grpSpPr>
          <a:xfrm>
            <a:off x="348169" y="1954539"/>
            <a:ext cx="6631442" cy="4665336"/>
            <a:chOff x="2033587" y="2192664"/>
            <a:chExt cx="6631442" cy="46653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587" y="2192664"/>
              <a:ext cx="6631442" cy="466533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830286" y="3062514"/>
              <a:ext cx="5192837" cy="550841"/>
            </a:xfrm>
            <a:prstGeom prst="line">
              <a:avLst/>
            </a:prstGeom>
            <a:ln w="444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02D1EA-675A-00FE-314C-3B7F2E5E57BB}"/>
              </a:ext>
            </a:extLst>
          </p:cNvPr>
          <p:cNvSpPr txBox="1"/>
          <p:nvPr/>
        </p:nvSpPr>
        <p:spPr>
          <a:xfrm>
            <a:off x="7776310" y="2581835"/>
            <a:ext cx="3997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Decreasing (but flat) due to eddy and shock losses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decreasing (become parabolic) due to frictional losses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4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Operating point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43" y="2039674"/>
            <a:ext cx="7376799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Best efficiency point </a:t>
            </a:r>
            <a:r>
              <a:rPr lang="en-CA" dirty="0"/>
              <a:t>(BEP)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71" y="1717861"/>
            <a:ext cx="6950743" cy="50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 selection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17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DA8A3-5EAE-64E6-407C-DFE9B973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1924602"/>
            <a:ext cx="5993502" cy="4860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518133-A822-51EA-5DC0-E1C4710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56" r="4990"/>
          <a:stretch/>
        </p:blipFill>
        <p:spPr>
          <a:xfrm>
            <a:off x="104022" y="1924601"/>
            <a:ext cx="5871748" cy="48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5D13-6BCB-871F-CBA9-B31179FE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oversized pump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97E7D-FA07-1EC6-0E57-25C8230F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AAD42-7CAC-0261-5E5E-D8DD066A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A5343-121B-EF9B-09DD-DCF38392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7" y="1828456"/>
            <a:ext cx="5765069" cy="5018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492F8-B7FB-C39A-83D5-6D3E3196BA59}"/>
              </a:ext>
            </a:extLst>
          </p:cNvPr>
          <p:cNvSpPr txBox="1"/>
          <p:nvPr/>
        </p:nvSpPr>
        <p:spPr>
          <a:xfrm>
            <a:off x="7303247" y="3059517"/>
            <a:ext cx="4464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What happened if we select A instead of 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Pump cost of E is INR 300000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Operating hours = 8000 hrs./year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Utility rate = INR 5.5/kWh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Motor efficiency =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Density of water = 1000 kg/m</a:t>
            </a:r>
            <a:r>
              <a:rPr lang="en-US" altLang="en-US" baseline="300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3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1" y="1978705"/>
            <a:ext cx="5254625" cy="48792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87771" y="2997526"/>
            <a:ext cx="54898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Crackling and popping noises that often sound like marbles passing through the pump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applications in which cavitation is to some extent unavoidable, high-tensile-strength materials should be specified for the impeller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5117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Compressor modulation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553" y="2279885"/>
            <a:ext cx="10265846" cy="31020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Proper selection of a right combination of compressors and optimal modulation of different compressors can conserve energy.</a:t>
            </a:r>
          </a:p>
          <a:p>
            <a:r>
              <a:rPr lang="en-US" sz="1800" dirty="0"/>
              <a:t>If all compressors are similar, the pressure setting can be adjusted such that </a:t>
            </a:r>
            <a:r>
              <a:rPr lang="en-US" sz="1800" dirty="0">
                <a:solidFill>
                  <a:srgbClr val="C00000"/>
                </a:solidFill>
              </a:rPr>
              <a:t>only one compressor handles the load variation</a:t>
            </a:r>
            <a:r>
              <a:rPr lang="en-US" sz="1800" dirty="0"/>
              <a:t>, whereas the others operate more or less at full load.</a:t>
            </a:r>
          </a:p>
          <a:p>
            <a:r>
              <a:rPr lang="en-US" sz="1800" dirty="0"/>
              <a:t>If compressors are of different sizes, the pressure switch should be set such that </a:t>
            </a:r>
            <a:r>
              <a:rPr lang="en-US" sz="1800" dirty="0">
                <a:solidFill>
                  <a:srgbClr val="C00000"/>
                </a:solidFill>
              </a:rPr>
              <a:t>only the smallest compressor is allowed to modulate </a:t>
            </a:r>
            <a:r>
              <a:rPr lang="en-US" sz="1800" dirty="0"/>
              <a:t>(vary in flow rate).</a:t>
            </a:r>
          </a:p>
          <a:p>
            <a:r>
              <a:rPr lang="en-US" sz="1800" dirty="0"/>
              <a:t>If different types of compressors are operated together, unload power consumptions are significant. The </a:t>
            </a:r>
            <a:r>
              <a:rPr lang="en-US" sz="1800" dirty="0">
                <a:solidFill>
                  <a:srgbClr val="C00000"/>
                </a:solidFill>
              </a:rPr>
              <a:t>compressor with lowest no load power must be modulated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26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59" y="466343"/>
            <a:ext cx="4299829" cy="1362113"/>
          </a:xfrm>
        </p:spPr>
        <p:txBody>
          <a:bodyPr/>
          <a:lstStyle/>
          <a:p>
            <a:r>
              <a:rPr lang="en-CA" dirty="0"/>
              <a:t>Net positive suction head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20</a:t>
            </a:fld>
            <a:endParaRPr lang="en-CA"/>
          </a:p>
        </p:txBody>
      </p:sp>
      <p:pic>
        <p:nvPicPr>
          <p:cNvPr id="20482" name="Picture 2" descr="NPSH Net Positive Suction Hea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8" y="544741"/>
            <a:ext cx="7449912" cy="61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4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 Control Strategies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solidFill>
                  <a:srgbClr val="FF0000"/>
                </a:solidFill>
              </a:rPr>
              <a:t>Often Oversizing – Does not operate at Design point</a:t>
            </a:r>
          </a:p>
          <a:p>
            <a:r>
              <a:rPr lang="en-US" altLang="en-US" dirty="0"/>
              <a:t>Bypass Control</a:t>
            </a:r>
          </a:p>
          <a:p>
            <a:r>
              <a:rPr lang="en-US" altLang="en-US" dirty="0"/>
              <a:t>Throttling</a:t>
            </a:r>
          </a:p>
          <a:p>
            <a:r>
              <a:rPr lang="en-US" altLang="en-US" dirty="0"/>
              <a:t>Variable Speed Drives</a:t>
            </a:r>
          </a:p>
          <a:p>
            <a:r>
              <a:rPr lang="en-US" altLang="en-US" dirty="0"/>
              <a:t>Trimming Impeller (reducing Diameter)</a:t>
            </a:r>
          </a:p>
          <a:p>
            <a:pPr>
              <a:buNone/>
            </a:pPr>
            <a:endParaRPr lang="en-US" altLang="en-US" dirty="0"/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6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Bypass control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Pump runs continuously at the maximum process demand level, with a permanent bypass line attached to the outlet. </a:t>
            </a:r>
          </a:p>
          <a:p>
            <a:r>
              <a:rPr lang="en-US" altLang="en-US" dirty="0"/>
              <a:t>When a lower flow is required, the surplus liquid is bypassed and returned to the supply source.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1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Valve control method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55" y="1850229"/>
            <a:ext cx="8685352" cy="50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The Affinity Laws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24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/>
              <p:nvPr/>
            </p:nvSpPr>
            <p:spPr bwMode="auto">
              <a:xfrm>
                <a:off x="6937375" y="1966913"/>
                <a:ext cx="2794454" cy="385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7375" y="1966913"/>
                <a:ext cx="2794454" cy="3851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/>
              <p:cNvSpPr txBox="1"/>
              <p:nvPr/>
            </p:nvSpPr>
            <p:spPr bwMode="auto">
              <a:xfrm>
                <a:off x="798513" y="2166938"/>
                <a:ext cx="5775325" cy="3851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IN" sz="3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IN" sz="3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IN" sz="30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3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513" y="2166938"/>
                <a:ext cx="5775325" cy="385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2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Impeller trimming to reduce flow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1828456"/>
            <a:ext cx="741045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7371" y="2267239"/>
            <a:ext cx="34834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Permanent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Impeller diameters are rarely reduced below 70% of their original size</a:t>
            </a:r>
          </a:p>
        </p:txBody>
      </p:sp>
    </p:spTree>
    <p:extLst>
      <p:ext uri="{BB962C8B-B14F-4D97-AF65-F5344CB8AC3E}">
        <p14:creationId xmlns:p14="http://schemas.microsoft.com/office/powerpoint/2010/main" val="20136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2"/>
                </a:solidFill>
              </a:rPr>
              <a:t>Speed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26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06" r="3926"/>
          <a:stretch/>
        </p:blipFill>
        <p:spPr>
          <a:xfrm>
            <a:off x="275772" y="1445448"/>
            <a:ext cx="5471886" cy="541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357"/>
          <a:stretch/>
        </p:blipFill>
        <p:spPr>
          <a:xfrm>
            <a:off x="6247113" y="1445448"/>
            <a:ext cx="5385561" cy="54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 speed adjustments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1800" dirty="0"/>
              <a:t>Multiple-speed pump motors and variable speed drives (VSDs)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Multiple-speed motors: different set of windings for each motor speed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/>
              <a:t>Expensive, less efficient, discrete speeds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Mechanical VSDs: hydraulic clutches, fluid couplings, and adjustable belts and pulleys. 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Electrical VSDs: eddy current clutches, wound-rotor motor controllers, and variable frequency drives (VFDs)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8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control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28</a:t>
            </a:fld>
            <a:endParaRPr lang="en-CA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1874837"/>
            <a:ext cx="12192000" cy="4983163"/>
          </a:xfrm>
        </p:spPr>
        <p:txBody>
          <a:bodyPr/>
          <a:lstStyle/>
          <a:p>
            <a:r>
              <a:rPr lang="en-US" altLang="en-US" sz="2400" dirty="0"/>
              <a:t>A centrifugal pump, pumping water operates at 35 m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/h and at 1440 RPM. The pump operating efficiency is 68% and motor efficiency is 90%. The discharge pressure gauge shows 4.4 kg/cm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. The suction is 2 m below the pump centerline. If the speed of the pump is reduced by 50% estimate the new flow, head and power.</a:t>
            </a:r>
          </a:p>
          <a:p>
            <a:endParaRPr lang="en-US" altLang="en-US" sz="2400" dirty="0"/>
          </a:p>
          <a:p>
            <a:r>
              <a:rPr lang="en-US" altLang="en-US" sz="2400" b="1" u="sng" dirty="0"/>
              <a:t>Original</a:t>
            </a:r>
            <a:r>
              <a:rPr lang="en-US" altLang="en-US" sz="2400" b="1" dirty="0"/>
              <a:t> 				 </a:t>
            </a:r>
            <a:r>
              <a:rPr lang="en-US" altLang="en-US" sz="2400" b="1" u="sng" dirty="0"/>
              <a:t>Modified</a:t>
            </a:r>
          </a:p>
          <a:p>
            <a:pPr lvl="1"/>
            <a:r>
              <a:rPr lang="en-US" altLang="en-US" sz="2400" b="1" dirty="0"/>
              <a:t>flow: 			</a:t>
            </a:r>
          </a:p>
          <a:p>
            <a:pPr lvl="1"/>
            <a:r>
              <a:rPr lang="en-US" altLang="en-US" sz="2400" b="1" dirty="0"/>
              <a:t>head: 			</a:t>
            </a:r>
          </a:p>
          <a:p>
            <a:pPr lvl="1"/>
            <a:r>
              <a:rPr lang="en-US" altLang="en-US" sz="2400" b="1" dirty="0"/>
              <a:t>power: 		</a:t>
            </a:r>
          </a:p>
          <a:p>
            <a:pPr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33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control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29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" y="1738312"/>
            <a:ext cx="12192001" cy="511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centrifugal pump, pumping water operates at 35 m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/h and at 1440 RPM. The pump operating efficiency is 68% and motor efficiency is 90%. The discharge pressure gauge shows 4.4 kg/cm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. The suction is 2 m below the pump centerline. If the speed of the pump is reduced by 50% estimate the new flow, head and power.</a:t>
            </a:r>
          </a:p>
          <a:p>
            <a:endParaRPr lang="en-US" altLang="en-US" sz="2400" dirty="0"/>
          </a:p>
          <a:p>
            <a:r>
              <a:rPr lang="en-US" altLang="en-US" sz="2400" b="1" u="sng" dirty="0"/>
              <a:t>Original</a:t>
            </a:r>
            <a:r>
              <a:rPr lang="en-US" altLang="en-US" sz="2400" b="1" dirty="0"/>
              <a:t> 				 </a:t>
            </a:r>
            <a:r>
              <a:rPr lang="en-US" altLang="en-US" sz="2400" b="1" u="sng" dirty="0"/>
              <a:t>Modified</a:t>
            </a:r>
          </a:p>
          <a:p>
            <a:pPr lvl="1"/>
            <a:r>
              <a:rPr lang="en-US" altLang="en-US" sz="2400" b="1" dirty="0"/>
              <a:t>flow: 35 m</a:t>
            </a:r>
            <a:r>
              <a:rPr lang="en-US" altLang="en-US" sz="2400" b="1" baseline="30000" dirty="0"/>
              <a:t>3</a:t>
            </a:r>
            <a:r>
              <a:rPr lang="en-US" altLang="en-US" sz="2400" b="1" dirty="0"/>
              <a:t>/h 			17.5 m</a:t>
            </a:r>
            <a:r>
              <a:rPr lang="en-US" altLang="en-US" sz="2400" b="1" baseline="30000" dirty="0"/>
              <a:t>3</a:t>
            </a:r>
            <a:r>
              <a:rPr lang="en-US" altLang="en-US" sz="2400" b="1" dirty="0"/>
              <a:t>/h </a:t>
            </a:r>
          </a:p>
          <a:p>
            <a:pPr lvl="1"/>
            <a:r>
              <a:rPr lang="en-US" altLang="en-US" sz="2400" b="1" dirty="0"/>
              <a:t>head: 46m			11.5 m </a:t>
            </a:r>
          </a:p>
          <a:p>
            <a:pPr lvl="1"/>
            <a:r>
              <a:rPr lang="en-US" altLang="en-US" sz="2400" b="1" dirty="0"/>
              <a:t>power: 7.17kW		              0.9kW</a:t>
            </a:r>
          </a:p>
          <a:p>
            <a:pPr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96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Compressor modulation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/>
              <a:t>Following </a:t>
            </a:r>
            <a:r>
              <a:rPr lang="en-CA" sz="2000" dirty="0"/>
              <a:t>observation is noted for reciprocating compressors.</a:t>
            </a:r>
          </a:p>
          <a:p>
            <a:r>
              <a:rPr lang="en-CA" sz="2000" dirty="0"/>
              <a:t>How much capacity is utilized? </a:t>
            </a:r>
          </a:p>
          <a:p>
            <a:r>
              <a:rPr lang="en-CA" sz="2000" dirty="0"/>
              <a:t>Comment on the operation</a:t>
            </a:r>
          </a:p>
          <a:p>
            <a:endParaRPr lang="en-CA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F1A60-0B2E-4958-AE2B-1F49671E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3636134"/>
            <a:ext cx="8939893" cy="23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2"/>
                </a:solidFill>
              </a:rPr>
              <a:t>Pumps in Parallel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30</a:t>
            </a:fld>
            <a:endParaRPr lang="en-CA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0955" y="1997869"/>
            <a:ext cx="8053388" cy="4268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0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Symptoms for energy efficient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58"/>
          <a:stretch/>
        </p:blipFill>
        <p:spPr>
          <a:xfrm>
            <a:off x="1048838" y="1828456"/>
            <a:ext cx="10365714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 arrangements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212"/>
          <a:stretch/>
        </p:blipFill>
        <p:spPr>
          <a:xfrm>
            <a:off x="169894" y="2092119"/>
            <a:ext cx="5833123" cy="3901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17" y="2167438"/>
            <a:ext cx="5873751" cy="41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hlinkClick r:id="rId2"/>
              </a:rPr>
              <a:t>https://www.energy.gov/sites/prod/files/G_Overview_of_Pump_Systems_Matter.pdf</a:t>
            </a:r>
            <a:r>
              <a:rPr lang="en-CA" dirty="0"/>
              <a:t> </a:t>
            </a:r>
          </a:p>
          <a:p>
            <a:r>
              <a:rPr lang="en-CA" dirty="0">
                <a:hlinkClick r:id="rId3"/>
              </a:rPr>
              <a:t>https://blog.craneengineering.net/pumps-dont-suck-and-other-centrifugal-pump-basics</a:t>
            </a:r>
            <a:r>
              <a:rPr lang="en-CA" dirty="0"/>
              <a:t> </a:t>
            </a:r>
          </a:p>
          <a:p>
            <a:r>
              <a:rPr lang="en-CA" dirty="0">
                <a:hlinkClick r:id="rId4"/>
              </a:rPr>
              <a:t>https://marinersgalaxy.com/what-is-reciprocating-pump-and-how-i/</a:t>
            </a:r>
            <a:r>
              <a:rPr lang="en-CA" dirty="0"/>
              <a:t> </a:t>
            </a:r>
          </a:p>
          <a:p>
            <a:r>
              <a:rPr lang="en-CA" dirty="0">
                <a:hlinkClick r:id="rId5"/>
              </a:rPr>
              <a:t>https://pumpsdesign.com/system-characteristic-curve/</a:t>
            </a:r>
            <a:r>
              <a:rPr lang="en-CA" dirty="0"/>
              <a:t> </a:t>
            </a:r>
          </a:p>
          <a:p>
            <a:r>
              <a:rPr lang="en-CA" dirty="0">
                <a:hlinkClick r:id="rId6"/>
              </a:rPr>
              <a:t>https://www.springerpumps.com/productnews/npsh-net-positive-suction-head-matters/</a:t>
            </a:r>
            <a:r>
              <a:rPr lang="en-CA" dirty="0"/>
              <a:t> </a:t>
            </a:r>
          </a:p>
          <a:p>
            <a:r>
              <a:rPr lang="en-CA" dirty="0">
                <a:hlinkClick r:id="rId7"/>
              </a:rPr>
              <a:t>https://www.energy.gov/sites/prod/files/2014/05/f16/pump.pdf</a:t>
            </a:r>
            <a:r>
              <a:rPr lang="en-CA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8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Compressor air assessment – Pump up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Free air delivery</a:t>
            </a:r>
          </a:p>
          <a:p>
            <a:r>
              <a:rPr lang="en-US" sz="1800" dirty="0"/>
              <a:t>Should not deviate more than 10% as per design value</a:t>
            </a:r>
          </a:p>
          <a:p>
            <a:r>
              <a:rPr lang="en-US" sz="1800" dirty="0"/>
              <a:t>Empty the receiver, close all the connections after receiver, and note down the time taken to reach the set pressure. </a:t>
            </a:r>
          </a:p>
          <a:p>
            <a:pPr marL="0" indent="0">
              <a:buNone/>
            </a:pPr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367" r="50330" b="18318"/>
          <a:stretch/>
        </p:blipFill>
        <p:spPr>
          <a:xfrm>
            <a:off x="3120869" y="3894839"/>
            <a:ext cx="2602783" cy="1083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854895" y="4503922"/>
              <a:ext cx="168120" cy="474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7015" y="4407802"/>
                <a:ext cx="2638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854895" y="4566202"/>
              <a:ext cx="95400" cy="552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015" y="4470442"/>
                <a:ext cx="19152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9130175" y="4230322"/>
              <a:ext cx="655200" cy="1242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2295" y="4134562"/>
                <a:ext cx="751320" cy="1434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5854895" y="4156567"/>
            <a:ext cx="219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30000" dirty="0"/>
              <a:t>3</a:t>
            </a:r>
            <a:r>
              <a:rPr lang="en-US" sz="3200" dirty="0"/>
              <a:t>/min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35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8456"/>
            <a:ext cx="11723425" cy="24877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U.S. industrial sector - pumping systems account for 25% of the total energy consumed by electric motors and over 50 % of the electricity in pumping intensive industries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Pump reliability is important—often critically so.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i="1" dirty="0"/>
              <a:t>In cooling systems, pump failure can result in equipment overheating and catastrophic damage.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i="1" dirty="0"/>
              <a:t>In lubrication systems, inadequate pump performance can destroy equipment.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i="1" dirty="0"/>
              <a:t>In many petrochemical and power plants, pump downtime can cause a substantial loss in productivity.</a:t>
            </a:r>
            <a:endParaRPr lang="en-CA" sz="18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5</a:t>
            </a:fld>
            <a:endParaRPr lang="en-C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96" y="4316226"/>
            <a:ext cx="7379097" cy="25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Centrifugal pumps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76" y="2099296"/>
            <a:ext cx="6097524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</a:rPr>
              <a:t>Centrifugal pumps are more common –simple, safe to operate, require minimal maintenance, and have characteristically long operating lives.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Centrifugal pumps typically suffer less wear and require fewer part replacements than positive displacement pumps.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Packing or mechanical seals must be replaced periodically, these tasks usually require only a minor amount of downtime. </a:t>
            </a:r>
            <a:endParaRPr lang="en-CA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6</a:t>
            </a:fld>
            <a:endParaRPr lang="en-CA"/>
          </a:p>
        </p:txBody>
      </p:sp>
      <p:pic>
        <p:nvPicPr>
          <p:cNvPr id="22530" name="Picture 2" descr="pump4_(1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3376" r="9339" b="5778"/>
          <a:stretch/>
        </p:blipFill>
        <p:spPr bwMode="auto">
          <a:xfrm>
            <a:off x="457119" y="1953074"/>
            <a:ext cx="5589974" cy="44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Positive displacement pumps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7</a:t>
            </a:fld>
            <a:endParaRPr lang="en-CA"/>
          </a:p>
        </p:txBody>
      </p:sp>
      <p:pic>
        <p:nvPicPr>
          <p:cNvPr id="23554" name="Picture 2" descr="Reciprocating Pump and Its Advantages - marinersgalax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828456"/>
            <a:ext cx="5095950" cy="32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Gear Pump Working Animation Vide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0"/>
          <a:stretch/>
        </p:blipFill>
        <p:spPr bwMode="auto">
          <a:xfrm>
            <a:off x="6511799" y="1220361"/>
            <a:ext cx="4261304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327" y="5035632"/>
            <a:ext cx="11884298" cy="1779057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</a:rPr>
              <a:t>The system requires high-pressure, low-flow pump performance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The pump must be self-priming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The working fluid must not experience high shear forces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</a:rPr>
              <a:t>The flow must be metered or precisely controlled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sz="1800" dirty="0">
                <a:solidFill>
                  <a:srgbClr val="C00000"/>
                </a:solidFill>
              </a:rPr>
              <a:t>Disadvantage – Deadheading </a:t>
            </a:r>
          </a:p>
        </p:txBody>
      </p:sp>
    </p:spTree>
    <p:extLst>
      <p:ext uri="{BB962C8B-B14F-4D97-AF65-F5344CB8AC3E}">
        <p14:creationId xmlns:p14="http://schemas.microsoft.com/office/powerpoint/2010/main" val="29318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Pump performance parameters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55" y="1828112"/>
            <a:ext cx="9514623" cy="23905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7018" y="438170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Pump flow, Q = 0.40 m</a:t>
            </a:r>
            <a:r>
              <a:rPr lang="en-US" altLang="en-US" baseline="30000" dirty="0"/>
              <a:t>3</a:t>
            </a:r>
            <a:r>
              <a:rPr lang="en-US" altLang="en-US" dirty="0"/>
              <a:t>/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Electrical Power supplied, P = 325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Suction head (Tower basin level), h1 = +1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Delivery head, h2 = 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Motor efficiency = 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Density of water = 996 kg/m</a:t>
            </a:r>
            <a:r>
              <a:rPr lang="en-US" altLang="en-US" baseline="30000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7885" y="4797205"/>
            <a:ext cx="2975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C00000"/>
                </a:solidFill>
              </a:rPr>
              <a:t>Net Head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C00000"/>
                </a:solidFill>
              </a:rPr>
              <a:t>Hydraulic power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C00000"/>
                </a:solidFill>
              </a:rPr>
              <a:t>Pump shaft power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C00000"/>
                </a:solidFill>
              </a:rPr>
              <a:t>Pump efficiency </a:t>
            </a:r>
          </a:p>
        </p:txBody>
      </p:sp>
    </p:spTree>
    <p:extLst>
      <p:ext uri="{BB962C8B-B14F-4D97-AF65-F5344CB8AC3E}">
        <p14:creationId xmlns:p14="http://schemas.microsoft.com/office/powerpoint/2010/main" val="39877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Pumping system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9</a:t>
            </a:fld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1965960" y="1828456"/>
            <a:ext cx="10226040" cy="5029544"/>
            <a:chOff x="1280160" y="1128094"/>
            <a:chExt cx="10911840" cy="57299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25166"/>
            <a:stretch/>
          </p:blipFill>
          <p:spPr>
            <a:xfrm>
              <a:off x="1280160" y="1128094"/>
              <a:ext cx="10911840" cy="572990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20054" y="5805714"/>
              <a:ext cx="1652632" cy="10522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3676"/>
          <a:stretch/>
        </p:blipFill>
        <p:spPr>
          <a:xfrm>
            <a:off x="10220054" y="0"/>
            <a:ext cx="1971946" cy="27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4649</TotalTime>
  <Words>1202</Words>
  <Application>Microsoft Office PowerPoint</Application>
  <PresentationFormat>Widescreen</PresentationFormat>
  <Paragraphs>178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Educational subjects 16x9</vt:lpstr>
      <vt:lpstr>EN 410 Energy Management</vt:lpstr>
      <vt:lpstr>Compressor modulation</vt:lpstr>
      <vt:lpstr>Compressor modulation</vt:lpstr>
      <vt:lpstr>Compressor air assessment – Pump up method</vt:lpstr>
      <vt:lpstr>Pumps</vt:lpstr>
      <vt:lpstr>Centrifugal pumps</vt:lpstr>
      <vt:lpstr>Positive displacement pumps </vt:lpstr>
      <vt:lpstr>Pump performance parameters</vt:lpstr>
      <vt:lpstr>Pumping system</vt:lpstr>
      <vt:lpstr>Pumping system losses</vt:lpstr>
      <vt:lpstr>Static loss</vt:lpstr>
      <vt:lpstr>Dynamic losses</vt:lpstr>
      <vt:lpstr>System curve</vt:lpstr>
      <vt:lpstr>Pump curve</vt:lpstr>
      <vt:lpstr>Operating point </vt:lpstr>
      <vt:lpstr>Best efficiency point (BEP) </vt:lpstr>
      <vt:lpstr>Pump selection curve</vt:lpstr>
      <vt:lpstr>Effect of oversized pump</vt:lpstr>
      <vt:lpstr>Cavitation</vt:lpstr>
      <vt:lpstr>Net positive suction head</vt:lpstr>
      <vt:lpstr>Pump Control Strategies</vt:lpstr>
      <vt:lpstr>Bypass control</vt:lpstr>
      <vt:lpstr>Valve control method</vt:lpstr>
      <vt:lpstr>The Affinity Laws</vt:lpstr>
      <vt:lpstr>Impeller trimming to reduce flow</vt:lpstr>
      <vt:lpstr>Speed Control</vt:lpstr>
      <vt:lpstr>Pump speed adjustments</vt:lpstr>
      <vt:lpstr>Speed control</vt:lpstr>
      <vt:lpstr>Speed control</vt:lpstr>
      <vt:lpstr>Pumps in Parallel</vt:lpstr>
      <vt:lpstr>Symptoms for energy efficient operation </vt:lpstr>
      <vt:lpstr>Piping arrangements 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lastModifiedBy>Adhiraj Joshi</cp:lastModifiedBy>
  <cp:revision>1869</cp:revision>
  <dcterms:created xsi:type="dcterms:W3CDTF">2023-01-22T10:32:15Z</dcterms:created>
  <dcterms:modified xsi:type="dcterms:W3CDTF">2025-04-27T09:12:38Z</dcterms:modified>
</cp:coreProperties>
</file>